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50" autoAdjust="0"/>
    <p:restoredTop sz="94660"/>
  </p:normalViewPr>
  <p:slideViewPr>
    <p:cSldViewPr>
      <p:cViewPr>
        <p:scale>
          <a:sx n="75" d="100"/>
          <a:sy n="75" d="100"/>
        </p:scale>
        <p:origin x="-151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56506-DB25-43B9-BB2A-0E9BCBF999DA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7C2E6-7EB0-486C-9CB7-876C04C41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89E4F-2D9A-45C3-A1F7-A83C5D769B6E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DA9F3-2B22-4075-A790-8CF89340A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AAAF8-AB97-4AC2-B539-E437B60262E3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71B9F-509F-4E3B-BC59-FABACC84E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5EE0C-E498-4CAF-AE4F-AA91CB401A46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9302A-4551-448C-AB71-7ADCE2995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E13F5-20B4-4201-9156-21218D22F243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72FB-86FA-46E0-9ABE-C3D19837E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B4F0-35EC-477F-80A3-5AA9C069493E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DF59D-7E48-4997-AB51-F97A7A432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9EE16-7176-4A84-A9BE-A244EA0027E1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D8214-0DCC-4DFB-9E17-28CFED5F3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AFDA5-E122-46D1-B9FE-DE7C68307746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FA4DE-817B-47D1-9AB1-40D5EFB6C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D6DFD-048E-44A1-B0AF-5B89A47E9CAD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AF5CE-F3B8-459A-AF49-084667A84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F590E-CA96-45F9-9D42-864385D6B807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111DF-4E8E-4793-9D69-93994FBBB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579C-DEC3-458B-9527-8F533C4EB7E7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F992B-001C-4A4E-BE29-CB1EDF36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8601E7-D8C7-4AC1-9AC1-DBBBCBD6EC46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0A0979-E7F5-4AE3-B212-E3F6E6F95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288" y="76359"/>
            <a:ext cx="8353425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лицей №2</a:t>
            </a:r>
            <a:endParaRPr lang="ru-RU" sz="1600" dirty="0"/>
          </a:p>
          <a:p>
            <a:pPr algn="ctr" eaLnBrk="0" hangingPunct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Педагогический (творческий) проект</a:t>
            </a:r>
            <a:endParaRPr lang="ru-RU" sz="1600" dirty="0"/>
          </a:p>
          <a:p>
            <a:pPr algn="ctr"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творческого потенциала учащихся на уроках технологии и занятиях дополнительного образования  через спортивно-конкурсную программу «Эх, прокачусь!».</a:t>
            </a:r>
            <a:endParaRPr lang="ru-RU" sz="2400" dirty="0"/>
          </a:p>
          <a:p>
            <a:pPr eaLnBrk="0" hangingPunct="0"/>
            <a:endParaRPr lang="ru-RU" dirty="0"/>
          </a:p>
        </p:txBody>
      </p:sp>
      <p:pic>
        <p:nvPicPr>
          <p:cNvPr id="2051" name="Рисунок 2" descr="Описание: C:\Users\Дом\Desktop\Санки\DSC01838.JPG"/>
          <p:cNvPicPr>
            <a:picLocks noChangeAspect="1" noChangeArrowheads="1"/>
          </p:cNvPicPr>
          <p:nvPr/>
        </p:nvPicPr>
        <p:blipFill>
          <a:blip r:embed="rId2" cstate="print"/>
          <a:srcRect l="2638"/>
          <a:stretch>
            <a:fillRect/>
          </a:stretch>
        </p:blipFill>
        <p:spPr bwMode="auto">
          <a:xfrm>
            <a:off x="2627784" y="1916832"/>
            <a:ext cx="3921190" cy="3024336"/>
          </a:xfrm>
          <a:prstGeom prst="rect">
            <a:avLst/>
          </a:prstGeom>
          <a:noFill/>
          <a:ln w="25400">
            <a:solidFill>
              <a:schemeClr val="tx1">
                <a:lumMod val="95000"/>
                <a:lumOff val="5000"/>
                <a:alpha val="50000"/>
              </a:schemeClr>
            </a:solidFill>
            <a:miter lim="800000"/>
            <a:headEnd/>
            <a:tailEnd/>
          </a:ln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250825" y="5238539"/>
            <a:ext cx="86772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2755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Выполнил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Писковитин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Александр Васильевич, учитель технологии</a:t>
            </a:r>
            <a:endParaRPr lang="ru-RU" sz="800" dirty="0"/>
          </a:p>
          <a:p>
            <a:pPr algn="ctr" eaLnBrk="0" hangingPunct="0">
              <a:tabLst>
                <a:tab pos="2755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(технический труд и черчение) высшей квалификационной категории,</a:t>
            </a:r>
            <a:endParaRPr lang="ru-RU" sz="800" dirty="0"/>
          </a:p>
          <a:p>
            <a:pPr algn="ctr" eaLnBrk="0" hangingPunct="0">
              <a:tabLst>
                <a:tab pos="2755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Почетный  работник  общего образования Российской Федерации,         </a:t>
            </a:r>
          </a:p>
          <a:p>
            <a:pPr algn="ctr" eaLnBrk="0" hangingPunct="0">
              <a:tabLst>
                <a:tab pos="2755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Ветеран  труда РФ.</a:t>
            </a:r>
            <a:endParaRPr lang="ru-RU" sz="800" dirty="0"/>
          </a:p>
          <a:p>
            <a:pPr algn="ctr" eaLnBrk="0" hangingPunct="0">
              <a:tabLst>
                <a:tab pos="2755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Сургут</a:t>
            </a:r>
            <a:endParaRPr lang="ru-RU" sz="800" dirty="0"/>
          </a:p>
          <a:p>
            <a:pPr algn="ctr" eaLnBrk="0" hangingPunct="0">
              <a:tabLst>
                <a:tab pos="2755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2012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9552" y="1105574"/>
            <a:ext cx="806489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Целевая аудитория.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Основными участниками проекта являются учащиеся среднего и старшего звена обучения (7-е – 11-е  классы), которые принимают непосредственное участие в конструировании саней, подготовке атрибутики команд, соревнованиях. Это порядка 15 – 30 человек (может быть более – зависит от количества команд в тот или иной год выступления). Учитывая, что проект носит коллективный, массовый характер на городском уровне, соревнования проходят весной, когда уже светит солнышко и просыпается природа, а люди стремятся на свежий воздух, общее количество участников велико. Их возраст и социальный статус разнообразны. Главное – всем весело, интересно и полезно!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40768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Организационно-подготовительный (апрель-май):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сани выставляются в учебных мастерских для всеобщего обозрения;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мастерские допускаются все желающие для обозрения проектных конструкций.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Поисково-конструкторский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(летние каникулы –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четверть):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идет наработка идей, подготовка материала и т.д.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Технологический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(ноябрь-январь):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изготовление саней, атрибутики, составление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речевок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девизов.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Заключительный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(февраль-март):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доводка саней, тренировочные заезды, инструктажи по ТБ. 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Презентация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(март-апрель):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ыступление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городском уровне, коллективный здоровый отдых на природе с друзьями, родителями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  Подведение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итогов проектной деятельности: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  круглый стол с участниками мероприятия, чаепитие (приглашаются друзья, родители и др. участники проекта).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827584" y="798959"/>
            <a:ext cx="7632848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в социальной сфере.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Результатом моего проекта является ежегодное участие в городской спортивно - конкурсной программе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Эх, прокачусь!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технической направленности. Это позволяет: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 детей и подростков устойчивый интерес к занятиям технического конструирования и моделирования;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выявлять и поддерживать творческий потенциал воспитанников;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командный дух и умение взаимодействовать  в коллективе.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57188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лагодаря этому проекту возрос интерес учащихся не только к предмету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но и к возможности представлять свои проекты для внешней экспертизы: участие в олимпиадах по техническому труду, школьных и городских выставках технического и декоративно-прикладного творчества.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11560" y="495830"/>
            <a:ext cx="7992888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Перспективы дальнейшего развития проекта.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Коллективный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 спортивно - конкурсной программы «Эх, прокачусь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успешно прошел испытание временем, доказал свою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востребованность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учеников и их родителей, завоевал право на жизнь. Проект пропагандирует развитие технического творчеств; воспитание чувства коллективизма, сопричастности к общему делу; приобщение к здоровому образу жизни. </a:t>
            </a:r>
          </a:p>
        </p:txBody>
      </p:sp>
      <p:pic>
        <p:nvPicPr>
          <p:cNvPr id="36866" name="Рисунок 13" descr="Описание: E:\Приложения\DSC02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9271" y="2996953"/>
            <a:ext cx="4019193" cy="2880320"/>
          </a:xfrm>
          <a:prstGeom prst="rect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3068960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Проектное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мероприятие стало ежегодным, традиционным. Необходимо рекламировать и  развивать данный проект на уровне города, района, округа; привлекать больше творческих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объединений. В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нашем лицее данному проекту быть!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900113" y="549275"/>
            <a:ext cx="7272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Обоснование необходимости проекта</a:t>
            </a:r>
          </a:p>
        </p:txBody>
      </p:sp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251521" y="1223412"/>
            <a:ext cx="453650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образовании,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и, в 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«Технологии» в частности, наиболее продуктивным считается проектная деятельность, которая предусматривает системно – </a:t>
            </a:r>
            <a:r>
              <a:rPr lang="ru-RU" sz="2000" kern="0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подход в обучении. В процессе проектной деятельности учащиеся развивают свой творческий потенциал и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усваивают основополагающие 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закономерности построения современных технологий. </a:t>
            </a:r>
          </a:p>
        </p:txBody>
      </p:sp>
      <p:pic>
        <p:nvPicPr>
          <p:cNvPr id="3076" name="Рисунок 6" descr="Описание: E:\Приложения\DSC01183.JPG"/>
          <p:cNvPicPr>
            <a:picLocks noChangeAspect="1" noChangeArrowheads="1"/>
          </p:cNvPicPr>
          <p:nvPr/>
        </p:nvPicPr>
        <p:blipFill>
          <a:blip r:embed="rId2" cstate="print"/>
          <a:srcRect b="9084"/>
          <a:stretch>
            <a:fillRect/>
          </a:stretch>
        </p:blipFill>
        <p:spPr bwMode="auto">
          <a:xfrm>
            <a:off x="4926905" y="1484784"/>
            <a:ext cx="3965575" cy="2703513"/>
          </a:xfrm>
          <a:prstGeom prst="rect">
            <a:avLst/>
          </a:prstGeom>
          <a:noFill/>
          <a:ln w="25400">
            <a:solidFill>
              <a:schemeClr val="tx1">
                <a:lumMod val="95000"/>
                <a:lumOff val="5000"/>
                <a:alpha val="50000"/>
              </a:schemeClr>
            </a:solidFill>
            <a:miter lim="800000"/>
            <a:headEnd/>
            <a:tailEnd/>
          </a:ln>
        </p:spPr>
      </p:pic>
      <p:sp>
        <p:nvSpPr>
          <p:cNvPr id="3077" name="Прямоугольник 6"/>
          <p:cNvSpPr>
            <a:spLocks noChangeArrowheads="1"/>
          </p:cNvSpPr>
          <p:nvPr/>
        </p:nvSpPr>
        <p:spPr bwMode="auto">
          <a:xfrm>
            <a:off x="251520" y="4370328"/>
            <a:ext cx="82073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Изучая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интересы детей, я пришел к выводу, что индивидуальные творческие проекты не всегда отвечают требованиям обучения, тем более, воспитания подрастающего поколения. В современном обществе, когда превалирует прагматизм, власть денег, часто бездушие и безразличие в человеческих отношениях, теряется чувство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коллективизма, взаимовыручки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 конце концов, патриотизма.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467544" y="762957"/>
            <a:ext cx="302433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Мой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 спортивно-конкурсной  программы «Эх, прокачусь!» является крупномасштабным коллективным проектом, в который вовлечены учащиеся, учителя, родители и просто жители города Сургута. </a:t>
            </a:r>
            <a:endParaRPr lang="ru-RU" sz="2000" dirty="0"/>
          </a:p>
        </p:txBody>
      </p:sp>
      <p:pic>
        <p:nvPicPr>
          <p:cNvPr id="4099" name="Рисунок 7" descr="Описание: E:\Приложения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404813"/>
            <a:ext cx="5175250" cy="3340100"/>
          </a:xfrm>
          <a:prstGeom prst="rect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386104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Проект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направлен не только на развитие творческого потенциала учащихся на уроках технологии и занятиях дополнительного образования, но и на воспитание командного духа, умение взаимодействовать в коллективе, привлечение большого количества людей для проведения совместного веселого, завлекательного, полезного общегородского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досугового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мероприятия.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395288" y="692696"/>
            <a:ext cx="8316912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Цель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моего проекта: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повышение мотивации учащихся к изучению предмета «Технология. Технический труд», развитие творческих способностей с помощью коллективного творческого проекта, предусматривающего не только создание объекта творчества, но и презентация его в виде спортивно-массового мероприятия на городском уровне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у детей устойчивого интереса к занятиям технического конструирования и моделирования;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выявление и поддержка творческого потенциала воспитанников;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воспитание общественно ценных мотивов деятельности (коллективизм, патриотизм, ответственность, чувство сопричастности к общему делу и т.д.) в процессе интеграции различных предметных областей и различных видов исследовательской, проектной и практической деятельности учащихся во взаимодействии с другими участниками проекта.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476672"/>
            <a:ext cx="8229600" cy="719485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Основное содержание проекта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720079" y="1476067"/>
            <a:ext cx="810039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Конкурс проводиться 1 раз в год на базе МАУ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Городской парк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(март-апрель).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Участники: образовательные учреждения г.Сургута и района.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Разрабатывается или корректируется общее Положение конкурса совместно с представителями городского парка и руководителями команд-участников.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Изготавливаются санки по параметрам определенным Положением.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Формируются команды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группы болельщиков для участия в спортивной эстафете.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Разрабатываются девизы, речевки, атрибутика команд.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Осуществляются тренировочные мероприятия.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Инструктаж по ТБ.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9. Соревнования.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10. Подведение итогов.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Проектные изделия – сани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(фото в приложении).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124743"/>
          <a:ext cx="8522457" cy="5502181"/>
        </p:xfrm>
        <a:graphic>
          <a:graphicData uri="http://schemas.openxmlformats.org/drawingml/2006/table">
            <a:tbl>
              <a:tblPr/>
              <a:tblGrid>
                <a:gridCol w="386945"/>
                <a:gridCol w="2086840"/>
                <a:gridCol w="2921300"/>
                <a:gridCol w="3127372"/>
              </a:tblGrid>
              <a:tr h="627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команды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Девиз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Приветствие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читалка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Югра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Югре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Югре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дорогу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Югра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наша родина,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Югра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наш дом и мы в нем счастливо живем!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Ураган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Ураганит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миг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победы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Ураган сметает всех, впереди нас ждет успех.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Шальные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табуретки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Вперед и в низ, а там…(победа ожидает, поверьте нам).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Табуретки наши класс, победим мы всех сейчас.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5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«Чертова колесница»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Нестрашен черт, нестрашен дьявол, когда друзья сплотились рядом!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Черт летит на колеснице, разлетаются все птицы.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«Буран»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Единство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отвага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Нам не страшен ураган, когда рядом есть «Буран».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«Русь»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вперед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Наша Родина – Русь Великая, Русь могучая, многоликая.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5835" marR="4583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143917"/>
            <a:ext cx="8028384" cy="6370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Ресурсы.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 для любого учителя в его инновационной деятельности является ресурсное обеспечение учебного процесса. Для учителей технологии, чей предмет наиболее затратный в плане материально - технического обеспечения, этот особенно актуально. Для реализации моего проекта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Эх, прокачусь!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основном имеются необходимые условия как административные, так и материальные. Администрация, понимая значимость проекта для образования и воспитания учащихся, выделяет необходимые денежные средства. Но для успешной реализации проекта деньги не являются основным источником результата, важно грамотно расставить приоритеты.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Кадровый ресурс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менеджер проекта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администрация лицея;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учителя технологии, физики, черчения, ИЗО, литературы;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педагоги дополнительного образования.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Временной ресурс: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весь учебный год, включая каникулы.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Информационный ресурс.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литературные, исторические источники, технические справочники, ресурсы Интернета.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67544" y="415117"/>
            <a:ext cx="7848872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7188" algn="l"/>
              </a:tabLst>
            </a:pPr>
            <a:r>
              <a:rPr lang="ru-RU" sz="2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Материально – технический ресурс: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Для реализации поставленных задач в  лицея №2 имеются комбинированные мастерские: столярно-механическая и слесарно-механическая.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658360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Финансовые </a:t>
            </a:r>
            <a:r>
              <a:rPr lang="ru-RU" sz="2000" b="1" i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ресурсы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hangingPunct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учитывая, что в основном материалы используются из вторичного сырья (отходы производства, б/у школьная мебель, разукомплектованные лыжи и т. д.), денежные затраты невелики. Это 1000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1500 рублей на краску и крепежные детали. А также 1500 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2500 рублей на атрибутику и экипировку команды.</a:t>
            </a:r>
            <a:endParaRPr lang="ru-RU" sz="2000" dirty="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31747" name="Рисунок 2" descr="Описание: E:\Приложения\DSC02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7316"/>
            <a:ext cx="3456384" cy="2587788"/>
          </a:xfrm>
          <a:prstGeom prst="rect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  <p:pic>
        <p:nvPicPr>
          <p:cNvPr id="31748" name="Рисунок 5" descr="Описание: E:\Приложения\DSC02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4154" y="1772816"/>
            <a:ext cx="3432262" cy="2571015"/>
          </a:xfrm>
          <a:prstGeom prst="rect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1160748"/>
            <a:ext cx="38164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Партнерами моего проекта является большой круг организаторов, помощников, энтузиастов. Это: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администрация лицея, классные руководители, учителя-предметники, педагоги дополнительного образования;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МАУ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Городской парк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СЮТ (станция юных техников), инициативные учителя города Сургута;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Рисунок 10" descr="Описание: E:\Приложения\DSC01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412776"/>
            <a:ext cx="4408438" cy="3297284"/>
          </a:xfrm>
          <a:prstGeom prst="rect">
            <a:avLst/>
          </a:prstGeom>
          <a:noFill/>
          <a:ln w="2540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91880" y="404664"/>
            <a:ext cx="1951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Партнеры.</a:t>
            </a:r>
            <a:endParaRPr lang="ru-RU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797152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родители учащихся, спонсоры проекта (компания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Utair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ООО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Кешка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сладкоежка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магазин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Левша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1335</Words>
  <Application>Microsoft Office PowerPoint</Application>
  <PresentationFormat>Экран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Основное содержание проекта</vt:lpstr>
      <vt:lpstr>Проектные изделия – сани  (фото в приложении).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14</cp:revision>
  <dcterms:created xsi:type="dcterms:W3CDTF">2012-11-20T08:00:51Z</dcterms:created>
  <dcterms:modified xsi:type="dcterms:W3CDTF">2012-11-20T14:10:50Z</dcterms:modified>
</cp:coreProperties>
</file>